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5"/>
  </p:notesMasterIdLst>
  <p:handoutMasterIdLst>
    <p:handoutMasterId r:id="rId26"/>
  </p:handoutMasterIdLst>
  <p:sldIdLst>
    <p:sldId id="456" r:id="rId3"/>
    <p:sldId id="457" r:id="rId4"/>
    <p:sldId id="458" r:id="rId5"/>
    <p:sldId id="459" r:id="rId6"/>
    <p:sldId id="460" r:id="rId7"/>
    <p:sldId id="461" r:id="rId8"/>
    <p:sldId id="462" r:id="rId9"/>
    <p:sldId id="463" r:id="rId10"/>
    <p:sldId id="464" r:id="rId11"/>
    <p:sldId id="465" r:id="rId12"/>
    <p:sldId id="466" r:id="rId13"/>
    <p:sldId id="467" r:id="rId14"/>
    <p:sldId id="468" r:id="rId15"/>
    <p:sldId id="448" r:id="rId16"/>
    <p:sldId id="447" r:id="rId17"/>
    <p:sldId id="449" r:id="rId18"/>
    <p:sldId id="450" r:id="rId19"/>
    <p:sldId id="451" r:id="rId20"/>
    <p:sldId id="452" r:id="rId21"/>
    <p:sldId id="453" r:id="rId22"/>
    <p:sldId id="454" r:id="rId23"/>
    <p:sldId id="455" r:id="rId24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The Lease Contract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6CFC49F6-0C2E-41FB-8EAE-D3CCEAAB6560}">
      <dgm:prSet custT="1"/>
      <dgm:spPr/>
      <dgm:t>
        <a:bodyPr/>
        <a:lstStyle/>
        <a:p>
          <a:r>
            <a:rPr lang="en-US" sz="2800" b="0" dirty="0"/>
            <a:t>Types of Leases</a:t>
          </a:r>
        </a:p>
      </dgm:t>
    </dgm:pt>
    <dgm:pt modelId="{2D9A6894-F43B-4651-B8C6-9CD7A758D5E1}" type="parTrans" cxnId="{865C5005-5F25-4F18-8B4B-DED05628F6EC}">
      <dgm:prSet/>
      <dgm:spPr/>
      <dgm:t>
        <a:bodyPr/>
        <a:lstStyle/>
        <a:p>
          <a:endParaRPr lang="en-US"/>
        </a:p>
      </dgm:t>
    </dgm:pt>
    <dgm:pt modelId="{D6A20F64-6DB0-4249-A341-8B0A15A6DB44}" type="sibTrans" cxnId="{865C5005-5F25-4F18-8B4B-DED05628F6EC}">
      <dgm:prSet/>
      <dgm:spPr/>
      <dgm:t>
        <a:bodyPr/>
        <a:lstStyle/>
        <a:p>
          <a:endParaRPr lang="en-US"/>
        </a:p>
      </dgm:t>
    </dgm:pt>
    <dgm:pt modelId="{AE674808-0BA9-45FF-8391-A5CBF76A29B8}">
      <dgm:prSet custT="1"/>
      <dgm:spPr/>
      <dgm:t>
        <a:bodyPr/>
        <a:lstStyle/>
        <a:p>
          <a:r>
            <a:rPr lang="en-US" sz="2800" b="0" dirty="0"/>
            <a:t>Default and Termination</a:t>
          </a:r>
        </a:p>
      </dgm:t>
    </dgm:pt>
    <dgm:pt modelId="{ECC06544-DF5D-45B9-8CEE-8D822A55429C}" type="parTrans" cxnId="{64A28AFE-43E5-436B-A906-219BAA1BD339}">
      <dgm:prSet/>
      <dgm:spPr/>
      <dgm:t>
        <a:bodyPr/>
        <a:lstStyle/>
        <a:p>
          <a:endParaRPr lang="en-US"/>
        </a:p>
      </dgm:t>
    </dgm:pt>
    <dgm:pt modelId="{7F22CCD1-E1C1-471F-A1C6-EBA5C388E89F}" type="sibTrans" cxnId="{64A28AFE-43E5-436B-A906-219BAA1BD339}">
      <dgm:prSet/>
      <dgm:spPr/>
      <dgm:t>
        <a:bodyPr/>
        <a:lstStyle/>
        <a:p>
          <a:endParaRPr lang="en-US"/>
        </a:p>
      </dgm:t>
    </dgm:pt>
    <dgm:pt modelId="{EDF1B169-169E-4255-BAEB-8FF6B5D0A863}">
      <dgm:prSet custT="1"/>
      <dgm:spPr/>
      <dgm:t>
        <a:bodyPr/>
        <a:lstStyle/>
        <a:p>
          <a:r>
            <a:rPr lang="en-US" sz="2800" b="0" dirty="0"/>
            <a:t>Uniform Residential Landlord and Tenant Act</a:t>
          </a:r>
        </a:p>
      </dgm:t>
    </dgm:pt>
    <dgm:pt modelId="{431E4B66-7C20-4A79-B93D-44235C4CF4AF}" type="parTrans" cxnId="{119FB679-A18E-4E8E-9B5E-D2A7016E2E09}">
      <dgm:prSet/>
      <dgm:spPr/>
      <dgm:t>
        <a:bodyPr/>
        <a:lstStyle/>
        <a:p>
          <a:endParaRPr lang="en-US"/>
        </a:p>
      </dgm:t>
    </dgm:pt>
    <dgm:pt modelId="{357736CD-0920-418D-8017-F04684F3946B}" type="sibTrans" cxnId="{119FB679-A18E-4E8E-9B5E-D2A7016E2E09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4" custLinFactNeighborY="-3228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5E43C424-4F64-45C4-B5E7-F56FDD58CD4B}" type="pres">
      <dgm:prSet presAssocID="{6CFC49F6-0C2E-41FB-8EAE-D3CCEAAB6560}" presName="parentText" presStyleLbl="node1" presStyleIdx="1" presStyleCnt="4" custLinFactNeighborY="-91319">
        <dgm:presLayoutVars>
          <dgm:chMax val="0"/>
          <dgm:bulletEnabled val="1"/>
        </dgm:presLayoutVars>
      </dgm:prSet>
      <dgm:spPr/>
    </dgm:pt>
    <dgm:pt modelId="{95524B10-E95F-4C70-8709-38B3E8B657C3}" type="pres">
      <dgm:prSet presAssocID="{D6A20F64-6DB0-4249-A341-8B0A15A6DB44}" presName="spacer" presStyleCnt="0"/>
      <dgm:spPr/>
    </dgm:pt>
    <dgm:pt modelId="{A510B358-F952-4140-9A9E-FF7A2FCBF1D9}" type="pres">
      <dgm:prSet presAssocID="{AE674808-0BA9-45FF-8391-A5CBF76A29B8}" presName="parentText" presStyleLbl="node1" presStyleIdx="2" presStyleCnt="4" custLinFactY="-9379" custLinFactNeighborY="-100000">
        <dgm:presLayoutVars>
          <dgm:chMax val="0"/>
          <dgm:bulletEnabled val="1"/>
        </dgm:presLayoutVars>
      </dgm:prSet>
      <dgm:spPr/>
    </dgm:pt>
    <dgm:pt modelId="{2EC0846D-148A-4F0A-AE80-57875042CF68}" type="pres">
      <dgm:prSet presAssocID="{7F22CCD1-E1C1-471F-A1C6-EBA5C388E89F}" presName="spacer" presStyleCnt="0"/>
      <dgm:spPr/>
    </dgm:pt>
    <dgm:pt modelId="{809A41B2-019D-43DF-86EC-D9DC3C7F6431}" type="pres">
      <dgm:prSet presAssocID="{EDF1B169-169E-4255-BAEB-8FF6B5D0A863}" presName="parentText" presStyleLbl="node1" presStyleIdx="3" presStyleCnt="4" custLinFactY="-20093" custLinFactNeighborY="-100000">
        <dgm:presLayoutVars>
          <dgm:chMax val="0"/>
          <dgm:bulletEnabled val="1"/>
        </dgm:presLayoutVars>
      </dgm:prSet>
      <dgm:spPr/>
    </dgm:pt>
  </dgm:ptLst>
  <dgm:cxnLst>
    <dgm:cxn modelId="{865C5005-5F25-4F18-8B4B-DED05628F6EC}" srcId="{420FE836-15B6-40BC-9F25-40BD8E0A5E39}" destId="{6CFC49F6-0C2E-41FB-8EAE-D3CCEAAB6560}" srcOrd="1" destOrd="0" parTransId="{2D9A6894-F43B-4651-B8C6-9CD7A758D5E1}" sibTransId="{D6A20F64-6DB0-4249-A341-8B0A15A6DB44}"/>
    <dgm:cxn modelId="{B491C10E-CB7B-47D4-B4AD-1D1EE967BE0F}" type="presOf" srcId="{AE674808-0BA9-45FF-8391-A5CBF76A29B8}" destId="{A510B358-F952-4140-9A9E-FF7A2FCBF1D9}" srcOrd="0" destOrd="0" presId="urn:microsoft.com/office/officeart/2005/8/layout/vList2"/>
    <dgm:cxn modelId="{AA52FC6D-966D-4191-B076-7751E1517D13}" type="presOf" srcId="{6819D456-DB70-4462-A4D0-E01F8287C35C}" destId="{F8657375-F6AF-454D-8B1A-A71022EE2F15}" srcOrd="0" destOrd="0" presId="urn:microsoft.com/office/officeart/2005/8/layout/vList2"/>
    <dgm:cxn modelId="{119FB679-A18E-4E8E-9B5E-D2A7016E2E09}" srcId="{420FE836-15B6-40BC-9F25-40BD8E0A5E39}" destId="{EDF1B169-169E-4255-BAEB-8FF6B5D0A863}" srcOrd="3" destOrd="0" parTransId="{431E4B66-7C20-4A79-B93D-44235C4CF4AF}" sibTransId="{357736CD-0920-418D-8017-F04684F3946B}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BFEFCC9D-4022-4BA0-81BB-87ABD12E1DF0}" type="presOf" srcId="{420FE836-15B6-40BC-9F25-40BD8E0A5E39}" destId="{61E18645-9A1E-41BA-8952-7654E9D4A096}" srcOrd="0" destOrd="0" presId="urn:microsoft.com/office/officeart/2005/8/layout/vList2"/>
    <dgm:cxn modelId="{7D8537A0-0A01-40EE-A7EE-DCCB461A3622}" type="presOf" srcId="{EDF1B169-169E-4255-BAEB-8FF6B5D0A863}" destId="{809A41B2-019D-43DF-86EC-D9DC3C7F6431}" srcOrd="0" destOrd="0" presId="urn:microsoft.com/office/officeart/2005/8/layout/vList2"/>
    <dgm:cxn modelId="{105273A9-69B7-4D3C-BCD1-E1FB9436DE16}" type="presOf" srcId="{6CFC49F6-0C2E-41FB-8EAE-D3CCEAAB6560}" destId="{5E43C424-4F64-45C4-B5E7-F56FDD58CD4B}" srcOrd="0" destOrd="0" presId="urn:microsoft.com/office/officeart/2005/8/layout/vList2"/>
    <dgm:cxn modelId="{64A28AFE-43E5-436B-A906-219BAA1BD339}" srcId="{420FE836-15B6-40BC-9F25-40BD8E0A5E39}" destId="{AE674808-0BA9-45FF-8391-A5CBF76A29B8}" srcOrd="2" destOrd="0" parTransId="{ECC06544-DF5D-45B9-8CEE-8D822A55429C}" sibTransId="{7F22CCD1-E1C1-471F-A1C6-EBA5C388E89F}"/>
    <dgm:cxn modelId="{6BB9F46B-3D15-4C14-90CE-320802B2866B}" type="presParOf" srcId="{61E18645-9A1E-41BA-8952-7654E9D4A096}" destId="{F8657375-F6AF-454D-8B1A-A71022EE2F15}" srcOrd="0" destOrd="0" presId="urn:microsoft.com/office/officeart/2005/8/layout/vList2"/>
    <dgm:cxn modelId="{1AAACF60-43FD-4AB4-8FB0-BEE8A6C2BC1D}" type="presParOf" srcId="{61E18645-9A1E-41BA-8952-7654E9D4A096}" destId="{2A581299-9EDE-4CC3-99DE-E79BADEB3DD9}" srcOrd="1" destOrd="0" presId="urn:microsoft.com/office/officeart/2005/8/layout/vList2"/>
    <dgm:cxn modelId="{EC8CD682-DE56-4954-8999-D94B87DB1CB9}" type="presParOf" srcId="{61E18645-9A1E-41BA-8952-7654E9D4A096}" destId="{5E43C424-4F64-45C4-B5E7-F56FDD58CD4B}" srcOrd="2" destOrd="0" presId="urn:microsoft.com/office/officeart/2005/8/layout/vList2"/>
    <dgm:cxn modelId="{EC086993-D101-4EF4-AA47-74B4CCD423EC}" type="presParOf" srcId="{61E18645-9A1E-41BA-8952-7654E9D4A096}" destId="{95524B10-E95F-4C70-8709-38B3E8B657C3}" srcOrd="3" destOrd="0" presId="urn:microsoft.com/office/officeart/2005/8/layout/vList2"/>
    <dgm:cxn modelId="{938277CE-7CA4-4617-A5AC-B8FAB7474C3F}" type="presParOf" srcId="{61E18645-9A1E-41BA-8952-7654E9D4A096}" destId="{A510B358-F952-4140-9A9E-FF7A2FCBF1D9}" srcOrd="4" destOrd="0" presId="urn:microsoft.com/office/officeart/2005/8/layout/vList2"/>
    <dgm:cxn modelId="{DC7E731C-35E5-45D7-873E-58177DC525ED}" type="presParOf" srcId="{61E18645-9A1E-41BA-8952-7654E9D4A096}" destId="{2EC0846D-148A-4F0A-AE80-57875042CF68}" srcOrd="5" destOrd="0" presId="urn:microsoft.com/office/officeart/2005/8/layout/vList2"/>
    <dgm:cxn modelId="{BE036924-26E1-4236-9369-AF247FF0CD2A}" type="presParOf" srcId="{61E18645-9A1E-41BA-8952-7654E9D4A096}" destId="{809A41B2-019D-43DF-86EC-D9DC3C7F643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18596"/>
          <a:ext cx="7467599" cy="65520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The Lease Contract</a:t>
          </a:r>
        </a:p>
      </dsp:txBody>
      <dsp:txXfrm>
        <a:off x="31984" y="50580"/>
        <a:ext cx="7403631" cy="591232"/>
      </dsp:txXfrm>
    </dsp:sp>
    <dsp:sp modelId="{5E43C424-4F64-45C4-B5E7-F56FDD58CD4B}">
      <dsp:nvSpPr>
        <dsp:cNvPr id="0" name=""/>
        <dsp:cNvSpPr/>
      </dsp:nvSpPr>
      <dsp:spPr>
        <a:xfrm>
          <a:off x="0" y="685800"/>
          <a:ext cx="7467599" cy="655200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Types of Leases</a:t>
          </a:r>
        </a:p>
      </dsp:txBody>
      <dsp:txXfrm>
        <a:off x="31984" y="717784"/>
        <a:ext cx="7403631" cy="591232"/>
      </dsp:txXfrm>
    </dsp:sp>
    <dsp:sp modelId="{A510B358-F952-4140-9A9E-FF7A2FCBF1D9}">
      <dsp:nvSpPr>
        <dsp:cNvPr id="0" name=""/>
        <dsp:cNvSpPr/>
      </dsp:nvSpPr>
      <dsp:spPr>
        <a:xfrm>
          <a:off x="0" y="1371599"/>
          <a:ext cx="7467599" cy="655200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Default and Termination</a:t>
          </a:r>
        </a:p>
      </dsp:txBody>
      <dsp:txXfrm>
        <a:off x="31984" y="1403583"/>
        <a:ext cx="7403631" cy="591232"/>
      </dsp:txXfrm>
    </dsp:sp>
    <dsp:sp modelId="{809A41B2-019D-43DF-86EC-D9DC3C7F6431}">
      <dsp:nvSpPr>
        <dsp:cNvPr id="0" name=""/>
        <dsp:cNvSpPr/>
      </dsp:nvSpPr>
      <dsp:spPr>
        <a:xfrm>
          <a:off x="0" y="2057401"/>
          <a:ext cx="7467599" cy="65520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Uniform Residential Landlord and Tenant Act</a:t>
          </a:r>
        </a:p>
      </dsp:txBody>
      <dsp:txXfrm>
        <a:off x="31984" y="2089385"/>
        <a:ext cx="7403631" cy="5912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8743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07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135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696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215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0240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5543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378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16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102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068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193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915607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1163" y="665820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7: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REAL ESTATE LEASES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2564" y="64008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 7  Real Estate Leases              Slide 7-1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Content Placeholder 6"/>
          <p:cNvGraphicFramePr>
            <a:graphicFrameLocks noGrp="1"/>
          </p:cNvGraphicFramePr>
          <p:nvPr>
            <p:ph idx="1"/>
          </p:nvPr>
        </p:nvGraphicFramePr>
        <p:xfrm>
          <a:off x="832164" y="2209800"/>
          <a:ext cx="7467599" cy="29669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914582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Lease</a:t>
            </a:r>
          </a:p>
          <a:p>
            <a:pPr marL="400050" lvl="1" indent="0">
              <a:buNone/>
            </a:pPr>
            <a:endParaRPr lang="en-US" sz="2600" dirty="0"/>
          </a:p>
          <a:p>
            <a:pPr marL="400050" lvl="1" indent="0">
              <a:buNone/>
            </a:pPr>
            <a:br>
              <a:rPr lang="en-US" sz="2600" dirty="0"/>
            </a:br>
            <a:endParaRPr lang="en-US" sz="2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Types of Lease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21 major lease typ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" r="8289" b="8889"/>
          <a:stretch/>
        </p:blipFill>
        <p:spPr bwMode="auto">
          <a:xfrm>
            <a:off x="3429000" y="914400"/>
            <a:ext cx="4726858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022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Lease</a:t>
            </a:r>
          </a:p>
          <a:p>
            <a:pPr marL="0" lvl="0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Gross lease</a:t>
            </a:r>
            <a:endParaRPr lang="en-US" sz="24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Landlord pays expenses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Tenant pays higher rent</a:t>
            </a:r>
          </a:p>
          <a:p>
            <a:pPr marL="400050" lvl="1" indent="0">
              <a:buNone/>
            </a:pPr>
            <a:br>
              <a:rPr lang="en-US" sz="2400" b="1" dirty="0"/>
            </a:br>
            <a:r>
              <a:rPr lang="en-US" sz="2400" b="1" dirty="0"/>
              <a:t>Net lease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Tenant pays some or all operating expenses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Rent is reduced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Percentage lease</a:t>
            </a:r>
            <a:r>
              <a:rPr lang="en-US" sz="2400" dirty="0"/>
              <a:t>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Tenant pays landlord a percent of gross sales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May or may not pay a base minimum rent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Types of Lease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817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Lease</a:t>
            </a:r>
          </a:p>
          <a:p>
            <a:pPr marL="400050" lvl="1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600" b="1" dirty="0"/>
              <a:t>Residential lease </a:t>
            </a:r>
            <a:endParaRPr lang="en-US" sz="26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Shorter terms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Gross – landlord pays most expenses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Standard clauses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Must comply with landlord-tenant relations laws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Clauses generally not negotiable</a:t>
            </a:r>
            <a:br>
              <a:rPr lang="en-US" sz="2600" dirty="0"/>
            </a:br>
            <a:endParaRPr lang="en-US" sz="2600" dirty="0"/>
          </a:p>
          <a:p>
            <a:pPr marL="400050" lvl="1" indent="0">
              <a:buNone/>
            </a:pPr>
            <a:r>
              <a:rPr lang="en-US" sz="2400" b="1" dirty="0"/>
              <a:t>Commercial lease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Net, gross or percentage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Complex legal documents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Longer term, typically 5-10 years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All clauses negotiable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Types of Lease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176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Types of Lease</a:t>
            </a:r>
          </a:p>
          <a:p>
            <a:pPr marL="400050" lvl="1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600" b="1" dirty="0"/>
              <a:t>Ground lease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Landlord owns and leases ground but does not own improvements</a:t>
            </a:r>
            <a:br>
              <a:rPr lang="en-US" sz="2400" dirty="0"/>
            </a:br>
            <a:endParaRPr lang="en-US" sz="2600" b="1" dirty="0"/>
          </a:p>
          <a:p>
            <a:pPr marL="400050" lvl="1" indent="0">
              <a:buNone/>
            </a:pPr>
            <a:r>
              <a:rPr lang="en-US" sz="2600" b="1" dirty="0"/>
              <a:t>Proprietary lease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For cooperative unit owners; indefinite term; assigned to new unit owner on sale</a:t>
            </a:r>
            <a:endParaRPr lang="en-US" sz="2600" b="1" dirty="0"/>
          </a:p>
          <a:p>
            <a:pPr marL="400050" lvl="1" indent="0">
              <a:buNone/>
            </a:pPr>
            <a:endParaRPr lang="en-US" sz="2600" b="1" dirty="0"/>
          </a:p>
          <a:p>
            <a:pPr marL="400050" lvl="1" indent="0">
              <a:buNone/>
            </a:pPr>
            <a:r>
              <a:rPr lang="en-US" sz="2600" b="1" dirty="0"/>
              <a:t>Leasing of rights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Leasehold transfer of  rights for limited use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examples: air, mineral, water rights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Types of Lease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4029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Default and Termination</a:t>
            </a:r>
          </a:p>
          <a:p>
            <a:pPr marL="400050" lvl="1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400" b="1" dirty="0"/>
              <a:t>Remedies for default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 Sue for </a:t>
            </a:r>
            <a:r>
              <a:rPr lang="en-US" sz="2400" i="1" dirty="0"/>
              <a:t>damages</a:t>
            </a:r>
            <a:r>
              <a:rPr lang="en-US" sz="2400" dirty="0"/>
              <a:t>, </a:t>
            </a:r>
            <a:r>
              <a:rPr lang="en-US" sz="2400" i="1" dirty="0"/>
              <a:t>lease cancellation</a:t>
            </a:r>
            <a:r>
              <a:rPr lang="en-US" sz="2400" dirty="0"/>
              <a:t>, and/or </a:t>
            </a:r>
            <a:r>
              <a:rPr lang="en-US" sz="2400" i="1" dirty="0"/>
              <a:t>specific performance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Default by tenant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Cancellation; damages; suit for possession; must give proper notice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Default by landlord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Suit for constructive eviction; must vacate premises to uphold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849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Default and Termination</a:t>
            </a:r>
          </a:p>
          <a:p>
            <a:pPr marL="400050" lvl="1" indent="0">
              <a:buNone/>
            </a:pP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22 causes for lease terminatio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2" t="-395" r="12080" b="11506"/>
          <a:stretch/>
        </p:blipFill>
        <p:spPr bwMode="auto">
          <a:xfrm>
            <a:off x="3628103" y="990600"/>
            <a:ext cx="412955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52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Default and Termination</a:t>
            </a:r>
            <a:endParaRPr lang="en-US" sz="26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Causes for lease termination (cont.)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Notice</a:t>
            </a:r>
            <a:r>
              <a:rPr lang="en-US" sz="2400" dirty="0"/>
              <a:t> – proper notice may terminate tenancy at will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Condemnation</a:t>
            </a:r>
            <a:r>
              <a:rPr lang="en-US" sz="2400" dirty="0"/>
              <a:t> – if property taken via eminent domain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Death of tenant or landlord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terminates tenancy at will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terminates if landlord dies &amp; had a life estate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does not terminate a lease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756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Uniform Residential Landlord and Tenant Act</a:t>
            </a:r>
          </a:p>
          <a:p>
            <a:pPr marL="400050" lvl="1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400" b="1" dirty="0"/>
              <a:t>Purposes of URLTA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Balance landlord and tenant rights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Standardize leases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Have uniform eviction procedures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Protect tenants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Serve as model for state-level legislation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0436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Uniform Residential Landlord and Tenant Act</a:t>
            </a:r>
          </a:p>
          <a:p>
            <a:pPr marL="400050" lvl="1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600" b="1" dirty="0"/>
              <a:t>Areas of regulation – leases, deposits</a:t>
            </a:r>
          </a:p>
          <a:p>
            <a:pPr marL="400050" lvl="1" indent="0">
              <a:buNone/>
            </a:pPr>
            <a:endParaRPr lang="en-US" sz="2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Lease agreements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Vague lease becomes periodic tenancy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Rent must be fair market or court-rendered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Cannot waive certain rights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Deposits, advances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Sets maximum deposit amounts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Tenant may earn interest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Cannot co-mingle deposit / advance funds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Deadline, criteria for returning deposit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63753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Uniform Residential Landlord and Tenant Act</a:t>
            </a:r>
          </a:p>
          <a:p>
            <a:pPr marL="400050" lvl="1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400" b="1" dirty="0"/>
              <a:t>Areas of regulation - landlord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Landlord obligations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Bargain in good faith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Provide required maintenance, repairs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Comply with building codes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Maintain access &amp; safety services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Follow rule for giving notice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8683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Lease Contract</a:t>
            </a:r>
          </a:p>
          <a:p>
            <a:pPr marL="400050" lvl="1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Instrument of leasehold conveyance</a:t>
            </a:r>
            <a:br>
              <a:rPr lang="en-US" sz="2400" dirty="0"/>
            </a:br>
            <a:r>
              <a:rPr lang="en-US" sz="2400" dirty="0"/>
              <a:t>			</a:t>
            </a:r>
            <a:r>
              <a:rPr lang="en-US" sz="3600" b="1" dirty="0"/>
              <a:t>+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Contract of covenants and obligations between landlord and tenant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Landlord grants </a:t>
            </a:r>
            <a:r>
              <a:rPr lang="en-US" sz="2400" b="1" dirty="0"/>
              <a:t>temporary</a:t>
            </a:r>
            <a:r>
              <a:rPr lang="en-US" sz="2400" dirty="0"/>
              <a:t>, </a:t>
            </a:r>
            <a:r>
              <a:rPr lang="en-US" sz="2400" b="1" dirty="0"/>
              <a:t>exclusive</a:t>
            </a:r>
            <a:r>
              <a:rPr lang="en-US" sz="2400" dirty="0"/>
              <a:t> use in exchange for rent and reversion right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Leases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486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Uniform Residential Landlord and Tenant Act</a:t>
            </a:r>
          </a:p>
          <a:p>
            <a:pPr marL="400050" lvl="1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400" b="1" dirty="0"/>
              <a:t>Areas of regulation - tenant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Tenant obligations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Bargain in good faith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Maintain condition of premises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Comply with building rules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Limit usages to approved uses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Avoid undue disturbance of tenants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91190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Uniform Residential Landlord and Tenant Act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Areas of regulation (cont.)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Landlord access</a:t>
            </a:r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Balance access right with tenant’s quiet enjoyment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Give sufficient notice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Have justification for entry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Tenant cannot deny access for emergencies</a:t>
            </a:r>
            <a:br>
              <a:rPr lang="en-US" sz="2400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7291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Uniform Residential Landlord and Tenant Act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Areas of regulation (cont.)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Default and eviction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Tenant may sue for damages; terminate; or negotiate rent abatement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Tenant remains liable for rent during dispute</a:t>
            </a:r>
            <a:br>
              <a:rPr lang="en-US" dirty="0"/>
            </a:br>
            <a:endParaRPr lang="en-US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Landlord may terminate and evict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Must give proper notice; follow procedures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Action must be justified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2789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spcBef>
                <a:spcPts val="500"/>
              </a:spcBef>
              <a:buNone/>
            </a:pPr>
            <a:r>
              <a:rPr lang="en-US" sz="2400" b="1" dirty="0">
                <a:solidFill>
                  <a:srgbClr val="FF0000"/>
                </a:solidFill>
              </a:rPr>
              <a:t>The Lease Contract</a:t>
            </a:r>
          </a:p>
          <a:p>
            <a:pPr marL="400050" lvl="1" indent="0">
              <a:spcBef>
                <a:spcPts val="500"/>
              </a:spcBef>
              <a:buNone/>
            </a:pPr>
            <a:r>
              <a:rPr lang="en-US" sz="2400" b="1" dirty="0"/>
              <a:t>Forms of leasehold estate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Leases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300" y="1528762"/>
            <a:ext cx="54864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51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Lease Contract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Leasehold rights and obligations: tenants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Tenant rights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exclusive use and possession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quiet enjoyment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profits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Tenant obligations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pay rent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maintain premises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follow rules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Leases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0671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Lease Contract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Leasehold rights and obligations: landlords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Landlord rights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receive rent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repossess at lease expiration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monitor tenant’s compliance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Landlord obligations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building support and services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maintain property condition</a:t>
            </a:r>
            <a:br>
              <a:rPr lang="en-US" dirty="0"/>
            </a:br>
            <a:endParaRPr lang="en-US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Leasehold rights survive death, conveyancing and encumbrances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Leases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1997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Lease Contract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Lease contract validity requirements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Parties </a:t>
            </a:r>
            <a:r>
              <a:rPr lang="en-US" sz="2400" dirty="0"/>
              <a:t>– legally competent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Legal description </a:t>
            </a:r>
            <a:r>
              <a:rPr lang="en-US" sz="2400" dirty="0"/>
              <a:t>– or locally acceptable description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Exclusive possession </a:t>
            </a:r>
            <a:r>
              <a:rPr lang="en-US" sz="2400" dirty="0"/>
              <a:t>– must be granted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Legal and permitted use 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Consideration – </a:t>
            </a:r>
            <a:r>
              <a:rPr lang="en-US" sz="2400" dirty="0"/>
              <a:t>paid by tenant for lease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Leases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893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Lease Contract</a:t>
            </a:r>
          </a:p>
          <a:p>
            <a:pPr marL="400050" lvl="1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Lease contract validity requirements (cont.)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Offer and acceptance – </a:t>
            </a:r>
            <a:r>
              <a:rPr lang="en-US" sz="2400" dirty="0"/>
              <a:t>acceptance must be communicated to other party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Signatures – </a:t>
            </a:r>
            <a:r>
              <a:rPr lang="en-US" sz="2400" dirty="0"/>
              <a:t>by landlord; tenants signing are jointly and severally liable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Written -- </a:t>
            </a:r>
            <a:r>
              <a:rPr lang="en-US" sz="2400" dirty="0"/>
              <a:t>if term exceeds one year, in order to be enforceable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Oral leases terminate upon death of landlord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Leases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085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Lease Contract</a:t>
            </a:r>
          </a:p>
          <a:p>
            <a:pPr marL="400050" lvl="1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600" b="1" dirty="0"/>
              <a:t>Lease clauses</a:t>
            </a:r>
            <a:br>
              <a:rPr lang="en-US" sz="2600" b="1" dirty="0"/>
            </a:br>
            <a:endParaRPr lang="en-US" sz="2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Rent</a:t>
            </a:r>
            <a:r>
              <a:rPr lang="en-US" sz="2600" dirty="0"/>
              <a:t> – how paid, deadlines, penalties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Deposit</a:t>
            </a:r>
            <a:r>
              <a:rPr lang="en-US" sz="2600" dirty="0"/>
              <a:t> – how forfeited; escrowed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Term</a:t>
            </a:r>
            <a:r>
              <a:rPr lang="en-US" sz="2600" dirty="0"/>
              <a:t> – tenancy at will if no lease term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Repairs and maintenance </a:t>
            </a:r>
            <a:r>
              <a:rPr lang="en-US" sz="2600" dirty="0"/>
              <a:t>– defines who is responsible for what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Subletting and assignment </a:t>
            </a:r>
            <a:r>
              <a:rPr lang="en-US" sz="2600" dirty="0"/>
              <a:t>– must be approved; tenant remains liable</a:t>
            </a:r>
            <a:br>
              <a:rPr lang="en-US" sz="2600" dirty="0"/>
            </a:br>
            <a:endParaRPr lang="en-US" sz="2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0184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7:</a:t>
            </a:r>
            <a:br>
              <a:rPr lang="en-US" sz="2400" dirty="0"/>
            </a:br>
            <a:r>
              <a:rPr lang="en-US" sz="2400" dirty="0"/>
              <a:t>Real </a:t>
            </a:r>
            <a:br>
              <a:rPr lang="en-US" sz="2400" dirty="0"/>
            </a:br>
            <a:r>
              <a:rPr lang="en-US" sz="2400" dirty="0"/>
              <a:t>Estate </a:t>
            </a:r>
            <a:br>
              <a:rPr lang="en-US" sz="2400" dirty="0"/>
            </a:br>
            <a:r>
              <a:rPr lang="en-US" sz="2400" dirty="0"/>
              <a:t>Leases</a:t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Lease Contract</a:t>
            </a:r>
          </a:p>
          <a:p>
            <a:pPr marL="400050" lvl="1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600" b="1" dirty="0"/>
              <a:t>Lease clauses (cont.)</a:t>
            </a:r>
          </a:p>
          <a:p>
            <a:pPr marL="400050" lvl="1" indent="0">
              <a:buNone/>
            </a:pPr>
            <a:endParaRPr lang="en-US" sz="2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Rules and regulations </a:t>
            </a:r>
            <a:r>
              <a:rPr lang="en-US" sz="2600" dirty="0"/>
              <a:t>– tenant must comply</a:t>
            </a:r>
          </a:p>
          <a:p>
            <a:pPr marL="400050" lvl="1" indent="0">
              <a:buNone/>
            </a:pPr>
            <a:endParaRPr lang="en-US" sz="2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Improvements, alterations </a:t>
            </a:r>
            <a:r>
              <a:rPr lang="en-US" sz="2600" dirty="0"/>
              <a:t>– must be approved; define who owns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Options</a:t>
            </a:r>
            <a:r>
              <a:rPr lang="en-US" sz="2600" dirty="0"/>
              <a:t> – to renew; purchase; expand; downsize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b="1" dirty="0"/>
              <a:t>Damage / destruction </a:t>
            </a:r>
            <a:r>
              <a:rPr lang="en-US" sz="2600" dirty="0"/>
              <a:t>– defines rights &amp; obligations if premises is damaged / destroyed</a:t>
            </a:r>
            <a:br>
              <a:rPr lang="en-US" sz="2600" dirty="0"/>
            </a:br>
            <a:endParaRPr lang="en-US" sz="26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Lease Contract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Types of Lease</a:t>
            </a:r>
          </a:p>
          <a:p>
            <a:endParaRPr lang="en-US" b="1" dirty="0"/>
          </a:p>
          <a:p>
            <a:r>
              <a:rPr lang="en-US" b="1" dirty="0"/>
              <a:t>Default and Termination</a:t>
            </a:r>
          </a:p>
          <a:p>
            <a:endParaRPr lang="en-US" b="1" dirty="0"/>
          </a:p>
          <a:p>
            <a:r>
              <a:rPr lang="en-US" b="1" dirty="0"/>
              <a:t>Uniform Residential Landlord and Tenant Act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184400" y="304800"/>
            <a:ext cx="0" cy="4267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  Principles of Real Estate Practice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     # 7  Real Estate Leases              Slide 7-9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7359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</TotalTime>
  <Words>1739</Words>
  <Application>Microsoft Office PowerPoint</Application>
  <PresentationFormat>On-screen Show (4:3)</PresentationFormat>
  <Paragraphs>426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Wingdings</vt:lpstr>
      <vt:lpstr>Office Theme</vt:lpstr>
      <vt:lpstr>1_Office Theme</vt:lpstr>
      <vt:lpstr>Unit 7: REAL ESTATE LEASES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  <vt:lpstr># 7: Real  Estate  Leases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106</cp:revision>
  <cp:lastPrinted>2016-08-28T14:04:38Z</cp:lastPrinted>
  <dcterms:created xsi:type="dcterms:W3CDTF">2016-08-26T20:25:48Z</dcterms:created>
  <dcterms:modified xsi:type="dcterms:W3CDTF">2023-04-27T14:35:39Z</dcterms:modified>
</cp:coreProperties>
</file>